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84" r:id="rId4"/>
    <p:sldId id="285" r:id="rId5"/>
    <p:sldId id="286" r:id="rId6"/>
    <p:sldId id="287" r:id="rId7"/>
    <p:sldId id="261" r:id="rId8"/>
    <p:sldId id="279" r:id="rId9"/>
    <p:sldId id="278" r:id="rId10"/>
    <p:sldId id="288" r:id="rId11"/>
    <p:sldId id="289" r:id="rId12"/>
    <p:sldId id="282" r:id="rId13"/>
    <p:sldId id="301" r:id="rId14"/>
    <p:sldId id="290" r:id="rId15"/>
    <p:sldId id="296" r:id="rId16"/>
    <p:sldId id="291" r:id="rId17"/>
    <p:sldId id="292" r:id="rId18"/>
    <p:sldId id="293" r:id="rId19"/>
    <p:sldId id="294" r:id="rId20"/>
    <p:sldId id="297" r:id="rId21"/>
    <p:sldId id="298" r:id="rId22"/>
    <p:sldId id="295" r:id="rId23"/>
    <p:sldId id="299" r:id="rId24"/>
    <p:sldId id="30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8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8939"/>
            <a:ext cx="7772400" cy="2187827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</a:t>
            </a:r>
            <a:r>
              <a:rPr lang="en-US" dirty="0" smtClean="0"/>
              <a:t>SADI: </a:t>
            </a:r>
            <a:r>
              <a:rPr lang="en-US" dirty="0"/>
              <a:t>Supporting Data-to-Model Integration for Biodiversity Forecasting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206" y="3315439"/>
            <a:ext cx="8077260" cy="1650145"/>
          </a:xfrm>
        </p:spPr>
        <p:txBody>
          <a:bodyPr>
            <a:normAutofit/>
          </a:bodyPr>
          <a:lstStyle/>
          <a:p>
            <a:r>
              <a:rPr lang="en-US" dirty="0"/>
              <a:t> Nicholas Del </a:t>
            </a:r>
            <a:r>
              <a:rPr lang="en-US" dirty="0" smtClean="0"/>
              <a:t>Rio</a:t>
            </a:r>
            <a:r>
              <a:rPr lang="en-US" baseline="30000" dirty="0" smtClean="0"/>
              <a:t>1</a:t>
            </a:r>
            <a:r>
              <a:rPr lang="en-US" dirty="0" smtClean="0"/>
              <a:t>, Natalia </a:t>
            </a:r>
            <a:r>
              <a:rPr lang="en-US" dirty="0"/>
              <a:t>Villanueva-</a:t>
            </a:r>
            <a:r>
              <a:rPr lang="en-US" dirty="0" smtClean="0"/>
              <a:t>Rosales</a:t>
            </a:r>
            <a:r>
              <a:rPr lang="en-US" baseline="30000" dirty="0" smtClean="0"/>
              <a:t>1</a:t>
            </a:r>
            <a:r>
              <a:rPr lang="en-US" dirty="0" smtClean="0"/>
              <a:t>, Deana Pennington</a:t>
            </a:r>
            <a:r>
              <a:rPr lang="en-US" baseline="30000" dirty="0" smtClean="0"/>
              <a:t>1</a:t>
            </a:r>
            <a:r>
              <a:rPr lang="en-US" dirty="0" smtClean="0"/>
              <a:t>, Karl Benedict</a:t>
            </a:r>
            <a:r>
              <a:rPr lang="en-US" baseline="30000" dirty="0" smtClean="0"/>
              <a:t>2</a:t>
            </a:r>
            <a:r>
              <a:rPr lang="en-US" dirty="0" smtClean="0"/>
              <a:t>, Aimee Stewart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Cj</a:t>
            </a:r>
            <a:r>
              <a:rPr lang="en-US" dirty="0"/>
              <a:t> </a:t>
            </a:r>
            <a:r>
              <a:rPr lang="en-US" dirty="0" smtClean="0"/>
              <a:t>Grady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040723" y="5357525"/>
            <a:ext cx="5080396" cy="998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00000"/>
                </a:solidFill>
              </a:rPr>
              <a:t>University of Texas at El Paso Cyber-ShARE</a:t>
            </a:r>
            <a:r>
              <a:rPr lang="en-US" sz="1600" baseline="30000" dirty="0" smtClean="0">
                <a:solidFill>
                  <a:srgbClr val="000000"/>
                </a:solidFill>
              </a:rPr>
              <a:t>1</a:t>
            </a:r>
            <a:endParaRPr lang="en-US" sz="1600" baseline="30000" dirty="0">
              <a:solidFill>
                <a:srgbClr val="000000"/>
              </a:solidFill>
            </a:endParaRPr>
          </a:p>
          <a:p>
            <a:r>
              <a:rPr lang="en-US" sz="1600" dirty="0" smtClean="0">
                <a:solidFill>
                  <a:srgbClr val="000000"/>
                </a:solidFill>
              </a:rPr>
              <a:t>University of New Mexico Earth Data Analysis Center</a:t>
            </a:r>
            <a:r>
              <a:rPr lang="en-US" sz="1600" baseline="30000" dirty="0" smtClean="0">
                <a:solidFill>
                  <a:srgbClr val="000000"/>
                </a:solidFill>
              </a:rPr>
              <a:t>2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Kansas University Biodiversity Institute</a:t>
            </a:r>
            <a:r>
              <a:rPr lang="en-US" sz="1600" baseline="30000" dirty="0" smtClean="0">
                <a:solidFill>
                  <a:srgbClr val="000000"/>
                </a:solidFill>
              </a:rPr>
              <a:t>3</a:t>
            </a:r>
            <a:endParaRPr lang="en-US" sz="1600" baseline="30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73000" y="2484304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90375" y="2484304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391" y="1844190"/>
            <a:ext cx="805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3287" y="2484304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848958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</a:t>
            </a:r>
            <a:r>
              <a:rPr lang="en-US" dirty="0" smtClean="0"/>
              <a:t>as SWEET </a:t>
            </a:r>
            <a:r>
              <a:rPr lang="en-US" dirty="0" smtClean="0"/>
              <a:t>or define own classes.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4" grpId="0" animBg="1"/>
      <p:bldP spid="25" grpId="0" animBg="1"/>
      <p:bldP spid="26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111" y="1562214"/>
            <a:ext cx="845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selection </a:t>
            </a:r>
            <a:r>
              <a:rPr lang="en-US" dirty="0" smtClean="0"/>
              <a:t>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transformations </a:t>
            </a:r>
            <a:r>
              <a:rPr lang="en-US" dirty="0" smtClean="0"/>
              <a:t>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Modeling</a:t>
            </a:r>
            <a:r>
              <a:rPr lang="en-US" dirty="0" smtClean="0"/>
              <a:t>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</a:t>
            </a:r>
            <a:r>
              <a:rPr lang="en-US" dirty="0" smtClean="0"/>
              <a:t>Integration (SADI) </a:t>
            </a:r>
            <a:r>
              <a:rPr lang="en-US" dirty="0" smtClean="0"/>
              <a:t>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3733681"/>
            <a:ext cx="150834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412256" y="3325617"/>
            <a:ext cx="753816" cy="2031609"/>
          </a:xfrm>
          <a:prstGeom prst="curvedConnector4">
            <a:avLst>
              <a:gd name="adj1" fmla="val -30326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5400000" flipH="1" flipV="1">
            <a:off x="5643089" y="3094786"/>
            <a:ext cx="292151" cy="2031609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 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6416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V="1">
            <a:off x="4387675" y="5541189"/>
            <a:ext cx="0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9" idx="2"/>
            <a:endCxn id="23" idx="0"/>
          </p:cNvCxnSpPr>
          <p:nvPr/>
        </p:nvCxnSpPr>
        <p:spPr>
          <a:xfrm rot="16200000" flipH="1">
            <a:off x="7180295" y="4574192"/>
            <a:ext cx="762120" cy="4427"/>
          </a:xfrm>
          <a:prstGeom prst="curvedConnector3">
            <a:avLst>
              <a:gd name="adj1" fmla="val 5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92126" y="4957466"/>
            <a:ext cx="134288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/>
              <a:t>o</a:t>
            </a:r>
            <a:r>
              <a:rPr lang="en-US" sz="2400" dirty="0" err="1" smtClean="0"/>
              <a:t>wl:Class</a:t>
            </a:r>
            <a:endParaRPr lang="en-US" sz="2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6553200" y="4428226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objectType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0553" y="5481604"/>
            <a:ext cx="211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Input/Output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3" name="Round Single Corner Rectangle 32"/>
          <p:cNvSpPr/>
          <p:nvPr/>
        </p:nvSpPr>
        <p:spPr bwMode="auto">
          <a:xfrm>
            <a:off x="310876" y="5707661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8077" y="5622995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0" grpId="0"/>
      <p:bldP spid="25" grpId="0"/>
      <p:bldP spid="29" grpId="0"/>
      <p:bldP spid="30" grpId="0" animBg="1"/>
      <p:bldP spid="31" grpId="0" animBg="1"/>
      <p:bldP spid="23" grpId="0" animBg="1"/>
      <p:bldP spid="28" grpId="0"/>
      <p:bldP spid="18" grpId="0"/>
      <p:bldP spid="33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5" y="274638"/>
            <a:ext cx="8775805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An Example SADI </a:t>
            </a:r>
            <a:r>
              <a:rPr lang="en-US" sz="3200" dirty="0" smtClean="0"/>
              <a:t>Service</a:t>
            </a:r>
            <a:r>
              <a:rPr lang="en-US" sz="3200" dirty="0" smtClean="0"/>
              <a:t>: Tiff Scenario Extraction</a:t>
            </a:r>
            <a:endParaRPr lang="en-US" sz="3200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3079795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652647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elseweb:hasWCSCoverageDistribution</a:t>
            </a:r>
            <a:r>
              <a:rPr lang="en-US" sz="1200" b="1" dirty="0" smtClean="0"/>
              <a:t> 1..10</a:t>
            </a:r>
            <a:endParaRPr lang="en-US" sz="1200" b="1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48924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15334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848962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08907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3984446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462899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671453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258415"/>
            <a:ext cx="210481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310627"/>
            <a:ext cx="2501" cy="673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446111"/>
            <a:ext cx="5783" cy="64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1924564"/>
            <a:ext cx="4078" cy="746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5400000">
            <a:off x="7977225" y="3578074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cxnSp>
        <p:nvCxnSpPr>
          <p:cNvPr id="26" name="Curved Connector 25"/>
          <p:cNvCxnSpPr>
            <a:stCxn id="17" idx="3"/>
            <a:endCxn id="15" idx="3"/>
          </p:cNvCxnSpPr>
          <p:nvPr/>
        </p:nvCxnSpPr>
        <p:spPr bwMode="auto">
          <a:xfrm flipH="1" flipV="1">
            <a:off x="7792086" y="1693732"/>
            <a:ext cx="190241" cy="3795516"/>
          </a:xfrm>
          <a:prstGeom prst="curvedConnector3">
            <a:avLst>
              <a:gd name="adj1" fmla="val -303425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754136" y="196607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420313" y="3787483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77514" y="3702817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420313" y="4291018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77514" y="4206352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432284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05466" y="4584783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3079795"/>
            <a:ext cx="3282" cy="2424776"/>
          </a:xfrm>
          <a:prstGeom prst="curvedConnector3">
            <a:avLst>
              <a:gd name="adj1" fmla="val -32384034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54137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1538075" y="6392674"/>
            <a:ext cx="57600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visko.cybershare.utep.edu</a:t>
            </a:r>
            <a:r>
              <a:rPr lang="en-US" sz="1400" b="1" dirty="0"/>
              <a:t>/</a:t>
            </a:r>
            <a:r>
              <a:rPr lang="en-US" sz="1400" b="1" dirty="0" err="1"/>
              <a:t>sadi</a:t>
            </a:r>
            <a:r>
              <a:rPr lang="en-US" sz="1400" b="1" dirty="0"/>
              <a:t>-services-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237" y="1596739"/>
            <a:ext cx="510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Tiff Scenario Extraction Service: extracts Tiff payload from multipart MIME WCS response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build="allAtOnce"/>
      <p:bldP spid="27" grpId="0"/>
      <p:bldP spid="28" grpId="0" animBg="1"/>
      <p:bldP spid="29" grpId="0"/>
      <p:bldP spid="32" grpId="0" animBg="1"/>
      <p:bldP spid="33" grpId="0"/>
      <p:bldP spid="34" grpId="0"/>
      <p:bldP spid="35" grpId="0"/>
      <p:bldP spid="4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504" y="4410313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202555"/>
            <a:ext cx="3784600" cy="10675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85262" y="6382921"/>
            <a:ext cx="21339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lifemapper.org</a:t>
            </a:r>
            <a:r>
              <a:rPr lang="en-US" sz="1600" b="1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072" y="4128473"/>
            <a:ext cx="408433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Supported modeling </a:t>
            </a:r>
            <a:r>
              <a:rPr lang="en-US" sz="2000" dirty="0"/>
              <a:t>a</a:t>
            </a:r>
            <a:r>
              <a:rPr lang="en-US" sz="2000" dirty="0" smtClean="0"/>
              <a:t>lgorithms: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Artificial Neural Network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</a:t>
            </a:r>
            <a:r>
              <a:rPr lang="en-US" sz="1600" dirty="0"/>
              <a:t>Entropy - ATT </a:t>
            </a:r>
            <a:r>
              <a:rPr lang="en-US" sz="1600" dirty="0" smtClean="0"/>
              <a:t>Implementation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BIOCLIM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Climate Space Model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GARP with Best Subsets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Entropy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7072" y="1943289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</a:t>
            </a:r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/>
              <a:t>m</a:t>
            </a:r>
            <a:r>
              <a:rPr lang="en-US" dirty="0" smtClean="0"/>
              <a:t>odelers </a:t>
            </a:r>
            <a:r>
              <a:rPr lang="en-US" dirty="0"/>
              <a:t>e</a:t>
            </a:r>
            <a:r>
              <a:rPr lang="en-US" dirty="0" smtClean="0"/>
              <a:t>xposed as </a:t>
            </a:r>
            <a:r>
              <a:rPr lang="en-US" dirty="0" err="1" smtClean="0"/>
              <a:t>RESTful</a:t>
            </a:r>
            <a:r>
              <a:rPr lang="en-US" dirty="0" smtClean="0"/>
              <a:t> services and defined using WADL and XML Schema</a:t>
            </a:r>
            <a:endParaRPr lang="en-US" dirty="0"/>
          </a:p>
        </p:txBody>
      </p:sp>
      <p:pic>
        <p:nvPicPr>
          <p:cNvPr id="12" name="Picture 11" descr="lifemapper-requestXM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375" y="1444753"/>
            <a:ext cx="2600325" cy="2247900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6660917" y="3863885"/>
            <a:ext cx="822960" cy="4295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07809" y="1075421"/>
            <a:ext cx="583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Input</a:t>
            </a:r>
            <a:endParaRPr lang="en-US" sz="1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760209" y="406789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Output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37072" y="2905666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an reference </a:t>
            </a:r>
            <a:r>
              <a:rPr lang="en-US" dirty="0" err="1" smtClean="0"/>
              <a:t>Lifemapper’s</a:t>
            </a:r>
            <a:r>
              <a:rPr lang="en-US" dirty="0" smtClean="0"/>
              <a:t> extensive repository of species occurrence data or provide 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486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Coordinating Adaptor </a:t>
            </a:r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42160"/>
            <a:ext cx="8132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carioSHARE</a:t>
            </a:r>
            <a:r>
              <a:rPr lang="en-US" dirty="0" smtClean="0"/>
              <a:t> agent constructs a knowledge base that supports the answering of an input SPARQL </a:t>
            </a:r>
            <a:r>
              <a:rPr lang="en-US" dirty="0" smtClean="0"/>
              <a:t>query that requests for some species distribution model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cardioSHARE</a:t>
            </a:r>
            <a:r>
              <a:rPr lang="en-US" dirty="0" smtClean="0"/>
              <a:t> client gather triples either inferred from Pellet or returned from a SADI </a:t>
            </a:r>
            <a:r>
              <a:rPr lang="en-US" dirty="0" smtClean="0"/>
              <a:t>services in an attempt to satisfy the required query pattern</a:t>
            </a:r>
            <a:endParaRPr lang="en-US" dirty="0" smtClean="0"/>
          </a:p>
        </p:txBody>
      </p:sp>
      <p:sp>
        <p:nvSpPr>
          <p:cNvPr id="6" name="Magnetic Disk 5"/>
          <p:cNvSpPr/>
          <p:nvPr/>
        </p:nvSpPr>
        <p:spPr>
          <a:xfrm>
            <a:off x="162471" y="4117138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 bwMode="auto">
          <a:xfrm>
            <a:off x="2421801" y="4463924"/>
            <a:ext cx="1382959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</p:txBody>
      </p:sp>
      <p:sp>
        <p:nvSpPr>
          <p:cNvPr id="8" name="Folded Corner 7"/>
          <p:cNvSpPr/>
          <p:nvPr/>
        </p:nvSpPr>
        <p:spPr>
          <a:xfrm>
            <a:off x="889242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10" idx="0"/>
            <a:endCxn id="7" idx="2"/>
          </p:cNvCxnSpPr>
          <p:nvPr/>
        </p:nvCxnSpPr>
        <p:spPr>
          <a:xfrm flipH="1" flipV="1">
            <a:off x="3113281" y="4837659"/>
            <a:ext cx="10904" cy="5618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ded Corner 9"/>
          <p:cNvSpPr/>
          <p:nvPr/>
        </p:nvSpPr>
        <p:spPr>
          <a:xfrm>
            <a:off x="2448259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61698" y="6090393"/>
            <a:ext cx="179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Referenced via FROM </a:t>
            </a:r>
            <a:r>
              <a:rPr lang="en-US" sz="1400" b="1" dirty="0" smtClean="0"/>
              <a:t>clause in query</a:t>
            </a:r>
            <a:endParaRPr lang="en-US" sz="1400" b="1" dirty="0"/>
          </a:p>
        </p:txBody>
      </p:sp>
      <p:sp>
        <p:nvSpPr>
          <p:cNvPr id="18" name="Magnetic Disk 17"/>
          <p:cNvSpPr/>
          <p:nvPr/>
        </p:nvSpPr>
        <p:spPr bwMode="auto">
          <a:xfrm>
            <a:off x="2241094" y="3252954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cxnSp>
        <p:nvCxnSpPr>
          <p:cNvPr id="22" name="Straight Arrow Connector 21"/>
          <p:cNvCxnSpPr>
            <a:stCxn id="18" idx="3"/>
            <a:endCxn id="7" idx="0"/>
          </p:cNvCxnSpPr>
          <p:nvPr/>
        </p:nvCxnSpPr>
        <p:spPr>
          <a:xfrm>
            <a:off x="3113281" y="4108894"/>
            <a:ext cx="0" cy="35503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/>
          <p:nvPr/>
        </p:nvCxnSpPr>
        <p:spPr>
          <a:xfrm rot="5400000" flipH="1" flipV="1">
            <a:off x="1440970" y="3871520"/>
            <a:ext cx="289306" cy="1847850"/>
          </a:xfrm>
          <a:prstGeom prst="curvedConnector4">
            <a:avLst>
              <a:gd name="adj1" fmla="val -79017"/>
              <a:gd name="adj2" fmla="val 61134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148568" y="3376137"/>
            <a:ext cx="4809263" cy="2862322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select ?experiment ?</a:t>
            </a:r>
            <a:r>
              <a:rPr lang="en-US" sz="1200" b="1" dirty="0" err="1" smtClean="0"/>
              <a:t>modelURL</a:t>
            </a:r>
            <a:endParaRPr lang="en-US" sz="1200" b="1" dirty="0"/>
          </a:p>
          <a:p>
            <a:r>
              <a:rPr lang="en-US" sz="1200" b="1" dirty="0"/>
              <a:t>from &lt;http://</a:t>
            </a:r>
            <a:r>
              <a:rPr lang="en-US" sz="1200" b="1" dirty="0" err="1" smtClean="0"/>
              <a:t>ontology.cybershare.utep.edu</a:t>
            </a:r>
            <a:r>
              <a:rPr lang="en-US" sz="1200" b="1" dirty="0" smtClean="0"/>
              <a:t>/</a:t>
            </a:r>
            <a:r>
              <a:rPr lang="en-US" sz="1200" b="1" dirty="0"/>
              <a:t>experiment-1.owl</a:t>
            </a:r>
            <a:r>
              <a:rPr lang="en-US" sz="1200" b="1" dirty="0" smtClean="0"/>
              <a:t>&gt;</a:t>
            </a:r>
            <a:endParaRPr lang="en-US" sz="1200" b="1" dirty="0"/>
          </a:p>
          <a:p>
            <a:r>
              <a:rPr lang="en-US" sz="1200" b="1" dirty="0" smtClean="0"/>
              <a:t>where</a:t>
            </a:r>
            <a:endParaRPr lang="en-US" sz="1200" b="1" dirty="0"/>
          </a:p>
          <a:p>
            <a:r>
              <a:rPr lang="en-US" sz="1200" b="1" dirty="0" smtClean="0"/>
              <a:t>{</a:t>
            </a:r>
            <a:endParaRPr lang="en-US" sz="1200" b="1" dirty="0"/>
          </a:p>
          <a:p>
            <a:r>
              <a:rPr lang="en-US" sz="1200" b="1" dirty="0"/>
              <a:t>?scenario a </a:t>
            </a:r>
            <a:r>
              <a:rPr lang="en-US" sz="1200" b="1" dirty="0" err="1"/>
              <a:t>scenario:SatisfiedScenarioRequirements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?scenario </a:t>
            </a:r>
            <a:r>
              <a:rPr lang="en-US" sz="1200" b="1" dirty="0" err="1"/>
              <a:t>scenario:hasSatisfactoryWCSScenario</a:t>
            </a:r>
            <a:r>
              <a:rPr lang="en-US" sz="1200" b="1" dirty="0"/>
              <a:t> ?</a:t>
            </a:r>
            <a:r>
              <a:rPr lang="en-US" sz="1200" b="1" dirty="0" err="1"/>
              <a:t>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a </a:t>
            </a:r>
            <a:r>
              <a:rPr lang="en-US" sz="1200" b="1" dirty="0" err="1"/>
              <a:t>scenario:TiffExtractedWCSScenario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</a:t>
            </a:r>
            <a:r>
              <a:rPr lang="en-US" sz="1200" b="1" dirty="0" err="1"/>
              <a:t>scenario:hasExtractedTiffScenario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/>
              <a:t>experiment </a:t>
            </a:r>
            <a:r>
              <a:rPr lang="en-US" sz="1200" b="1" dirty="0" err="1"/>
              <a:t>lifemapper:hasLifemapperScenario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?experiment </a:t>
            </a:r>
            <a:r>
              <a:rPr lang="en-US" sz="1200" b="1" dirty="0" err="1"/>
              <a:t>lifemapper:hasModel</a:t>
            </a:r>
            <a:r>
              <a:rPr lang="en-US" sz="1200" b="1" dirty="0"/>
              <a:t> ?model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 smtClean="0"/>
              <a:t>?</a:t>
            </a:r>
            <a:r>
              <a:rPr lang="en-US" sz="1200" b="1" dirty="0"/>
              <a:t>model </a:t>
            </a:r>
            <a:r>
              <a:rPr lang="en-US" sz="1200" b="1" dirty="0" err="1"/>
              <a:t>lifemapper:hasModelURL</a:t>
            </a:r>
            <a:r>
              <a:rPr lang="en-US" sz="1200" b="1" dirty="0"/>
              <a:t> ?</a:t>
            </a:r>
            <a:r>
              <a:rPr lang="en-US" sz="1200" b="1" dirty="0" err="1"/>
              <a:t>modelURL</a:t>
            </a:r>
            <a:r>
              <a:rPr lang="en-US" sz="1200" b="1" dirty="0" smtClean="0"/>
              <a:t>.</a:t>
            </a:r>
          </a:p>
          <a:p>
            <a:r>
              <a:rPr lang="en-US" sz="1200" b="1" dirty="0"/>
              <a:t>?experiment a </a:t>
            </a:r>
            <a:r>
              <a:rPr lang="en-US" sz="1200" b="1" dirty="0" err="1"/>
              <a:t>lifemapper:CompletedExperiment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}</a:t>
            </a:r>
          </a:p>
        </p:txBody>
      </p:sp>
      <p:cxnSp>
        <p:nvCxnSpPr>
          <p:cNvPr id="53" name="Straight Connector 52"/>
          <p:cNvCxnSpPr>
            <a:stCxn id="10" idx="3"/>
            <a:endCxn id="51" idx="1"/>
          </p:cNvCxnSpPr>
          <p:nvPr/>
        </p:nvCxnSpPr>
        <p:spPr>
          <a:xfrm flipV="1">
            <a:off x="3800111" y="4807298"/>
            <a:ext cx="348457" cy="957314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1"/>
            <a:endCxn id="6" idx="1"/>
          </p:cNvCxnSpPr>
          <p:nvPr/>
        </p:nvCxnSpPr>
        <p:spPr>
          <a:xfrm rot="10800000">
            <a:off x="573951" y="4117138"/>
            <a:ext cx="1847850" cy="533654"/>
          </a:xfrm>
          <a:prstGeom prst="curvedConnector4">
            <a:avLst>
              <a:gd name="adj1" fmla="val 38866"/>
              <a:gd name="adj2" fmla="val 142837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62471" y="3590366"/>
            <a:ext cx="1680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Query Session KB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165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31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Experiment Specification Ontology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77078" y="1448492"/>
            <a:ext cx="3217798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ExperimentSpecification</a:t>
            </a:r>
            <a:endParaRPr lang="en-US" sz="2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5816646" y="1451589"/>
            <a:ext cx="261727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ModelingAlgorithm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273462" y="2422877"/>
            <a:ext cx="1943561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dirty="0"/>
          </a:p>
          <a:p>
            <a:r>
              <a:rPr lang="en-US" sz="2400" b="0" dirty="0" smtClean="0"/>
              <a:t>Requirements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3095627" y="2426994"/>
            <a:ext cx="202080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OccurrenceSet</a:t>
            </a:r>
            <a:endParaRPr lang="en-US" sz="2400" b="0" dirty="0" smtClean="0"/>
          </a:p>
          <a:p>
            <a:r>
              <a:rPr lang="en-US" sz="2400" dirty="0" smtClean="0"/>
              <a:t>Data</a:t>
            </a:r>
            <a:endParaRPr lang="en-US" sz="24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6365699" y="2443239"/>
            <a:ext cx="1508346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Parameter</a:t>
            </a:r>
            <a:endParaRPr lang="en-US" sz="2400" b="0" dirty="0"/>
          </a:p>
        </p:txBody>
      </p: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4294876" y="1679325"/>
            <a:ext cx="1521770" cy="309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 flipH="1">
            <a:off x="1245243" y="1910157"/>
            <a:ext cx="1440734" cy="5127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9" idx="0"/>
          </p:cNvCxnSpPr>
          <p:nvPr/>
        </p:nvCxnSpPr>
        <p:spPr>
          <a:xfrm>
            <a:off x="2685977" y="1910157"/>
            <a:ext cx="1420053" cy="5168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0" idx="0"/>
          </p:cNvCxnSpPr>
          <p:nvPr/>
        </p:nvCxnSpPr>
        <p:spPr>
          <a:xfrm flipH="1">
            <a:off x="7119872" y="1913254"/>
            <a:ext cx="5411" cy="5299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862780" y="5231838"/>
            <a:ext cx="2989370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ExecutableExperiment</a:t>
            </a:r>
            <a:endParaRPr lang="en-US" sz="2400" b="0" dirty="0"/>
          </a:p>
        </p:txBody>
      </p:sp>
      <p:sp>
        <p:nvSpPr>
          <p:cNvPr id="25" name="TextBox 24"/>
          <p:cNvSpPr txBox="1"/>
          <p:nvPr/>
        </p:nvSpPr>
        <p:spPr>
          <a:xfrm>
            <a:off x="273462" y="5054254"/>
            <a:ext cx="268294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TiffScenario</a:t>
            </a:r>
            <a:r>
              <a:rPr lang="en-US" sz="2400" b="0" dirty="0" smtClean="0"/>
              <a:t> = </a:t>
            </a:r>
          </a:p>
          <a:p>
            <a:r>
              <a:rPr lang="en-US" sz="2400" dirty="0" err="1" smtClean="0"/>
              <a:t>LifemapperScenario</a:t>
            </a:r>
            <a:endParaRPr lang="en-US" sz="2400" b="0" dirty="0"/>
          </a:p>
        </p:txBody>
      </p:sp>
      <p:cxnSp>
        <p:nvCxnSpPr>
          <p:cNvPr id="26" name="Straight Arrow Connector 25"/>
          <p:cNvCxnSpPr>
            <a:stCxn id="24" idx="1"/>
            <a:endCxn id="25" idx="3"/>
          </p:cNvCxnSpPr>
          <p:nvPr/>
        </p:nvCxnSpPr>
        <p:spPr>
          <a:xfrm flipH="1">
            <a:off x="2956408" y="5462671"/>
            <a:ext cx="906372" cy="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9860" y="584570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Lifemapper</a:t>
            </a:r>
            <a:r>
              <a:rPr lang="en-US" sz="1400" b="1" dirty="0" smtClean="0"/>
              <a:t> SADI services ingests </a:t>
            </a:r>
            <a:r>
              <a:rPr lang="en-US" sz="1400" b="1" dirty="0" err="1" smtClean="0"/>
              <a:t>ExecutableExperiments</a:t>
            </a:r>
            <a:endParaRPr lang="en-US" sz="1400" b="1" dirty="0"/>
          </a:p>
        </p:txBody>
      </p:sp>
      <p:sp>
        <p:nvSpPr>
          <p:cNvPr id="41" name="Down Arrow 40"/>
          <p:cNvSpPr/>
          <p:nvPr/>
        </p:nvSpPr>
        <p:spPr>
          <a:xfrm>
            <a:off x="697279" y="3567154"/>
            <a:ext cx="523254" cy="1276719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212074" y="3604511"/>
            <a:ext cx="2012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cardioSHARE</a:t>
            </a:r>
            <a:r>
              <a:rPr lang="en-US" sz="1400" b="1" dirty="0" smtClean="0"/>
              <a:t> executes sequence of services </a:t>
            </a:r>
            <a:r>
              <a:rPr lang="en-US" sz="1400" b="1" dirty="0" smtClean="0"/>
              <a:t>that support this transformation</a:t>
            </a:r>
            <a:endParaRPr lang="en-US" sz="1400" b="1" dirty="0"/>
          </a:p>
        </p:txBody>
      </p:sp>
      <p:sp>
        <p:nvSpPr>
          <p:cNvPr id="43" name="Rectangle 42"/>
          <p:cNvSpPr/>
          <p:nvPr/>
        </p:nvSpPr>
        <p:spPr>
          <a:xfrm>
            <a:off x="3749860" y="3534899"/>
            <a:ext cx="4572000" cy="2246769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>
            <a:spAutoFit/>
          </a:bodyPr>
          <a:lstStyle/>
          <a:p>
            <a:r>
              <a:rPr lang="en-US" sz="1400" dirty="0"/>
              <a:t>Class: </a:t>
            </a:r>
            <a:r>
              <a:rPr lang="en-US" sz="1400" dirty="0" err="1"/>
              <a:t>ExecutableExperiment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EquivalentTo</a:t>
            </a:r>
            <a:r>
              <a:rPr lang="en-US" sz="1400" dirty="0"/>
              <a:t>: </a:t>
            </a:r>
          </a:p>
          <a:p>
            <a:r>
              <a:rPr lang="en-US" sz="1400" dirty="0"/>
              <a:t>        (</a:t>
            </a:r>
            <a:r>
              <a:rPr lang="en-US" sz="1400" dirty="0" err="1"/>
              <a:t>hasLifemapperScenario</a:t>
            </a:r>
            <a:r>
              <a:rPr lang="en-US" sz="1400" dirty="0"/>
              <a:t> some </a:t>
            </a:r>
            <a:r>
              <a:rPr lang="en-US" sz="1400" dirty="0" err="1"/>
              <a:t>LifemapperScenario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hasModelingAlgorithm</a:t>
            </a:r>
            <a:r>
              <a:rPr lang="en-US" sz="1400" dirty="0"/>
              <a:t> some </a:t>
            </a:r>
            <a:r>
              <a:rPr lang="en-US" sz="1400" dirty="0" err="1"/>
              <a:t>ModelingAlgorithm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hasOccurrenceSetID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hasScenarioLayerUnits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 smtClean="0"/>
              <a:t>)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3" name="Rectangle 2"/>
          <p:cNvSpPr/>
          <p:nvPr/>
        </p:nvSpPr>
        <p:spPr>
          <a:xfrm>
            <a:off x="504189" y="6352143"/>
            <a:ext cx="75813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ontology.cybershare.utep.edu</a:t>
            </a:r>
            <a:r>
              <a:rPr lang="en-US" sz="1400" b="1" dirty="0"/>
              <a:t>/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  <a:r>
              <a:rPr lang="en-US" sz="1400" b="1" dirty="0" err="1"/>
              <a:t>lifemapper.owl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0991980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Region: Northern Mexico, West Texas and Southern New Mexico</a:t>
            </a:r>
          </a:p>
          <a:p>
            <a:r>
              <a:rPr lang="en-US" dirty="0" smtClean="0"/>
              <a:t>Terrain: Basins and Mountain Ranges </a:t>
            </a:r>
          </a:p>
          <a:p>
            <a:r>
              <a:rPr lang="en-US" dirty="0" smtClean="0"/>
              <a:t>Climate: Mild Summer (35 – 40° C)</a:t>
            </a:r>
          </a:p>
          <a:p>
            <a:endParaRPr lang="en-US" dirty="0" smtClean="0"/>
          </a:p>
          <a:p>
            <a:r>
              <a:rPr lang="en-US" dirty="0" smtClean="0"/>
              <a:t>Flora: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Larrea</a:t>
            </a:r>
            <a:r>
              <a:rPr lang="en-US" dirty="0" smtClean="0"/>
              <a:t> </a:t>
            </a:r>
            <a:r>
              <a:rPr lang="en-US" dirty="0" err="1" smtClean="0"/>
              <a:t>Tridentata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Agave </a:t>
            </a:r>
            <a:r>
              <a:rPr lang="en-US" dirty="0" err="1"/>
              <a:t>lechuguilla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7000" y="5433020"/>
            <a:ext cx="622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 Over the past 100 years, 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altered erosion patterns and thus an 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3830284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8055"/>
            <a:ext cx="7831667" cy="44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3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41702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the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5034002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2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Related Inquiries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0"/>
            <a:ext cx="8229600" cy="4525963"/>
          </a:xfrm>
        </p:spPr>
        <p:txBody>
          <a:bodyPr/>
          <a:lstStyle/>
          <a:p>
            <a:pPr lvl="0"/>
            <a:r>
              <a:rPr lang="en-US" sz="2400" b="1" dirty="0" smtClean="0"/>
              <a:t>Predictions</a:t>
            </a:r>
            <a:r>
              <a:rPr lang="en-US" sz="2400" dirty="0" smtClean="0"/>
              <a:t>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Species Distribution Models (SDM) can 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5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Discovery through ontologies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Transformation through 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Service Orchestration through SHARE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Modeling </a:t>
            </a:r>
            <a:r>
              <a:rPr lang="en-US" dirty="0"/>
              <a:t>and the </a:t>
            </a:r>
            <a:r>
              <a:rPr lang="en-US" dirty="0" err="1"/>
              <a:t>Chihuahuan</a:t>
            </a:r>
            <a:r>
              <a:rPr lang="en-US" dirty="0"/>
              <a:t> </a:t>
            </a:r>
            <a:r>
              <a:rPr lang="en-US" dirty="0" smtClean="0"/>
              <a:t>Desert in </a:t>
            </a:r>
            <a:r>
              <a:rPr lang="en-US" dirty="0" err="1" smtClean="0"/>
              <a:t>ELSEWeb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Making sense of results through provenance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292" y="4474706"/>
            <a:ext cx="837033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&lt;experiment-1.owl#distributionRequirement3&gt;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scenario:WCSDistributionRequirement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terms:spatial</a:t>
            </a:r>
            <a:r>
              <a:rPr lang="en-US" sz="1400" dirty="0"/>
              <a:t>  </a:t>
            </a:r>
            <a:r>
              <a:rPr lang="en-US" sz="1400" dirty="0" smtClean="0"/>
              <a:t>&lt;experiment-1.owl#region1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scenario:hasEntityClass</a:t>
            </a:r>
            <a:r>
              <a:rPr lang="en-US" sz="1400" dirty="0"/>
              <a:t>  </a:t>
            </a:r>
            <a:r>
              <a:rPr lang="en-US" sz="1400" dirty="0" err="1"/>
              <a:t>elsewebdata:SurfaceLayer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scenario:hasCharacteristicClass</a:t>
            </a:r>
            <a:r>
              <a:rPr lang="en-US" sz="1400" dirty="0"/>
              <a:t>  </a:t>
            </a:r>
            <a:r>
              <a:rPr lang="en-US" sz="1400" dirty="0" smtClean="0"/>
              <a:t>&lt;</a:t>
            </a:r>
            <a:r>
              <a:rPr lang="en-US" sz="1400" dirty="0" err="1" smtClean="0"/>
              <a:t>oboe</a:t>
            </a:r>
            <a:r>
              <a:rPr lang="en-US" sz="1400" dirty="0" err="1"/>
              <a:t>-characteristics.owl#Temperature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terms:temporal</a:t>
            </a:r>
            <a:r>
              <a:rPr lang="en-US" sz="1400" dirty="0"/>
              <a:t> 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293" y="1417638"/>
            <a:ext cx="8370336" cy="24622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&lt;http://</a:t>
            </a:r>
            <a:r>
              <a:rPr lang="en-US" sz="1400" dirty="0" err="1"/>
              <a:t>ontology.cybershare.utep.edu</a:t>
            </a:r>
            <a:r>
              <a:rPr lang="en-US" sz="1400" dirty="0"/>
              <a:t>/</a:t>
            </a:r>
            <a:r>
              <a:rPr lang="en-US" sz="1400" dirty="0" err="1"/>
              <a:t>ELSEWeb</a:t>
            </a:r>
            <a:r>
              <a:rPr lang="en-US" sz="1400" dirty="0"/>
              <a:t>/experiments/experiment-1.owl#wcsScenarioRequirements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scenario:WCSScenarioRequirements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scenario:hasWCSDistributionRequirement2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-1.owl#distributionRequirement2&gt;,</a:t>
            </a:r>
          </a:p>
          <a:p>
            <a:r>
              <a:rPr lang="en-US" sz="1400" dirty="0"/>
              <a:t>     scenario:hasWCSDistributionRequirement4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-1.owl#distributionRequirement4&gt;,</a:t>
            </a:r>
          </a:p>
          <a:p>
            <a:r>
              <a:rPr lang="en-US" sz="1400" dirty="0"/>
              <a:t>     scenario:hasWCSDistributionRequirement3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-1.owl#distributionRequirement3&gt;,</a:t>
            </a:r>
          </a:p>
          <a:p>
            <a:r>
              <a:rPr lang="en-US" sz="1400" dirty="0"/>
              <a:t>     scenario:hasWCSDistributionRequirement1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-1.owl#distributionRequirement1&gt;,</a:t>
            </a:r>
          </a:p>
          <a:p>
            <a:r>
              <a:rPr lang="en-US" sz="1400" dirty="0"/>
              <a:t>     scenario:hasWCSDistributionRequirement5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-1.owl#distributionRequirement5&gt;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817202" y="1228910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environment scenario consists of five layers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10149" y="4180493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Layer 3 should be bound to Surface Temperature within some space/time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703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457200" y="2125235"/>
            <a:ext cx="4212948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-1.owl#region1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elsewebdata:Region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elsewebdata:hasUpperLatitude</a:t>
            </a:r>
            <a:r>
              <a:rPr lang="en-US" sz="1400" dirty="0"/>
              <a:t>  </a:t>
            </a:r>
            <a:r>
              <a:rPr lang="en-US" sz="1400" dirty="0" smtClean="0"/>
              <a:t>35.0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elsewebdata:hasRightLongitude</a:t>
            </a:r>
            <a:r>
              <a:rPr lang="en-US" sz="1400" dirty="0"/>
              <a:t>  </a:t>
            </a:r>
            <a:r>
              <a:rPr lang="en-US" sz="1400" dirty="0" smtClean="0"/>
              <a:t>-95.0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elsewebdata:hasLowerLatitude</a:t>
            </a:r>
            <a:r>
              <a:rPr lang="en-US" sz="1400" dirty="0"/>
              <a:t>  </a:t>
            </a:r>
            <a:r>
              <a:rPr lang="en-US" sz="1400" dirty="0" smtClean="0"/>
              <a:t>25.0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elsewebdata:hasLeftLongitude</a:t>
            </a:r>
            <a:r>
              <a:rPr lang="en-US" sz="1400" dirty="0"/>
              <a:t>  -</a:t>
            </a:r>
            <a:r>
              <a:rPr lang="en-US" sz="1400" dirty="0" smtClean="0"/>
              <a:t>110.0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251" y="1157023"/>
            <a:ext cx="2725897" cy="31293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540468"/>
            <a:ext cx="7804320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  <a:p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elsewebdata:Duration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elsewebdata:hasEndDate</a:t>
            </a:r>
            <a:r>
              <a:rPr lang="en-US" sz="1400" dirty="0"/>
              <a:t>  "0200-12-31T00:00:00-07:00"^^</a:t>
            </a:r>
            <a:r>
              <a:rPr lang="en-US" sz="1400" dirty="0" err="1"/>
              <a:t>xsd:dateTime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elsewebdata:hasStartDate</a:t>
            </a:r>
            <a:r>
              <a:rPr lang="en-US" sz="1400" dirty="0"/>
              <a:t>  "0201-02-28T00:00:00-07:00"^^</a:t>
            </a:r>
            <a:r>
              <a:rPr lang="en-US" sz="1400" dirty="0" err="1"/>
              <a:t>xsd:dateTime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417638"/>
            <a:ext cx="42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Space and Time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9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Ultimate </a:t>
            </a:r>
            <a:r>
              <a:rPr lang="en-US" dirty="0" err="1" smtClean="0"/>
              <a:t>ELSEWeb</a:t>
            </a:r>
            <a:r>
              <a:rPr lang="en-US" dirty="0" smtClean="0"/>
              <a:t> Goal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494935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3527" y="5974773"/>
            <a:ext cx="761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currently </a:t>
            </a:r>
            <a:r>
              <a:rPr lang="en-US" dirty="0" smtClean="0"/>
              <a:t>can support (1), but future work includes managing the complexities related to (2), (3), and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76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and </a:t>
            </a:r>
            <a:r>
              <a:rPr lang="en-US" dirty="0" err="1" smtClean="0"/>
              <a:t>Prov</a:t>
            </a:r>
            <a:r>
              <a:rPr lang="en-US" dirty="0" smtClean="0"/>
              <a:t>-o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1381325"/>
            <a:ext cx="7619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Each SADI service is configured to capture the input and output RDF as uniquely identified </a:t>
            </a:r>
            <a:r>
              <a:rPr lang="en-US" sz="2000" b="1" i="1" dirty="0" smtClean="0"/>
              <a:t>named graphs</a:t>
            </a:r>
            <a:endParaRPr lang="en-US" sz="2000" b="1" i="1" dirty="0"/>
          </a:p>
        </p:txBody>
      </p:sp>
      <p:sp>
        <p:nvSpPr>
          <p:cNvPr id="10" name="Rectangle 9"/>
          <p:cNvSpPr/>
          <p:nvPr/>
        </p:nvSpPr>
        <p:spPr>
          <a:xfrm>
            <a:off x="187563" y="2119857"/>
            <a:ext cx="8821392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 err="1"/>
              <a:t>rdf:Description</a:t>
            </a:r>
            <a:r>
              <a:rPr lang="en-US" sz="1400" dirty="0"/>
              <a:t> </a:t>
            </a:r>
            <a:r>
              <a:rPr lang="en-US" sz="1400" dirty="0" err="1"/>
              <a:t>rdf:about</a:t>
            </a:r>
            <a:r>
              <a:rPr lang="en-US" sz="1400" dirty="0" smtClean="0"/>
              <a:t>=“namedGraph_1384383646553</a:t>
            </a:r>
            <a:r>
              <a:rPr lang="en-US" sz="1400" dirty="0"/>
              <a:t>.rdf"&gt;</a:t>
            </a:r>
          </a:p>
          <a:p>
            <a:r>
              <a:rPr lang="en-US" sz="1400" dirty="0"/>
              <a:t>    &lt;j.3:wasGeneratedBy&gt;</a:t>
            </a:r>
          </a:p>
          <a:p>
            <a:r>
              <a:rPr lang="en-US" sz="1400" dirty="0"/>
              <a:t>      &lt;j.4:prov-sadi.owlSadiService </a:t>
            </a:r>
            <a:r>
              <a:rPr lang="en-US" sz="1400" dirty="0" err="1"/>
              <a:t>rdf:about</a:t>
            </a:r>
            <a:r>
              <a:rPr lang="en-US" sz="1400" dirty="0"/>
              <a:t>="http://</a:t>
            </a:r>
            <a:r>
              <a:rPr lang="en-US" sz="1400" dirty="0" err="1"/>
              <a:t>elseweb.cybershare.utep.edu</a:t>
            </a:r>
            <a:r>
              <a:rPr lang="en-US" sz="1400" dirty="0"/>
              <a:t>/</a:t>
            </a:r>
            <a:r>
              <a:rPr lang="en-US" sz="1400" dirty="0" err="1"/>
              <a:t>WCSCoverageRequirementsService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&lt;j.3:used</a:t>
            </a:r>
            <a:r>
              <a:rPr lang="en-US" sz="1400" dirty="0" smtClean="0"/>
              <a:t>&gt;namedGraph_1384383646232</a:t>
            </a:r>
            <a:r>
              <a:rPr lang="en-US" sz="1400" dirty="0"/>
              <a:t>.rdf&lt;/j.3:used&gt;</a:t>
            </a:r>
          </a:p>
          <a:p>
            <a:r>
              <a:rPr lang="en-US" sz="1400" dirty="0"/>
              <a:t>      &lt;/j.4:prov-sadi.owlSadiService&gt;</a:t>
            </a:r>
          </a:p>
          <a:p>
            <a:r>
              <a:rPr lang="en-US" sz="1400" dirty="0"/>
              <a:t>    &lt;/j.3:wasGeneratedBy&gt;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rdf:Description</a:t>
            </a:r>
            <a:r>
              <a:rPr lang="en-US" sz="1400" dirty="0" smtClean="0"/>
              <a:t>&gt;</a:t>
            </a:r>
          </a:p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150210" y="4241544"/>
            <a:ext cx="2238851" cy="959372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01121" y="3992846"/>
            <a:ext cx="2259934" cy="1224799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Satisfied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</a:p>
        </p:txBody>
      </p:sp>
      <p:sp>
        <p:nvSpPr>
          <p:cNvPr id="12" name="Oval 11"/>
          <p:cNvSpPr/>
          <p:nvPr/>
        </p:nvSpPr>
        <p:spPr>
          <a:xfrm>
            <a:off x="5015463" y="5838293"/>
            <a:ext cx="2287689" cy="858481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 Extracted WCS Scenario</a:t>
            </a:r>
          </a:p>
        </p:txBody>
      </p:sp>
      <p:sp>
        <p:nvSpPr>
          <p:cNvPr id="9" name="Oval 8"/>
          <p:cNvSpPr/>
          <p:nvPr/>
        </p:nvSpPr>
        <p:spPr>
          <a:xfrm>
            <a:off x="1802798" y="5473733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03391" y="5207725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>
            <a:stCxn id="9" idx="2"/>
            <a:endCxn id="7" idx="4"/>
          </p:cNvCxnSpPr>
          <p:nvPr/>
        </p:nvCxnSpPr>
        <p:spPr>
          <a:xfrm rot="10800000">
            <a:off x="1269636" y="5200917"/>
            <a:ext cx="533162" cy="478265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11" idx="3"/>
            <a:endCxn id="9" idx="6"/>
          </p:cNvCxnSpPr>
          <p:nvPr/>
        </p:nvCxnSpPr>
        <p:spPr>
          <a:xfrm rot="5400000">
            <a:off x="2202436" y="5049536"/>
            <a:ext cx="640904" cy="618387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3" idx="2"/>
            <a:endCxn id="58" idx="7"/>
          </p:cNvCxnSpPr>
          <p:nvPr/>
        </p:nvCxnSpPr>
        <p:spPr>
          <a:xfrm rot="10800000" flipV="1">
            <a:off x="4267259" y="5413172"/>
            <a:ext cx="636132" cy="53158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12" idx="0"/>
            <a:endCxn id="13" idx="6"/>
          </p:cNvCxnSpPr>
          <p:nvPr/>
        </p:nvCxnSpPr>
        <p:spPr>
          <a:xfrm rot="16200000" flipV="1">
            <a:off x="5524238" y="5203222"/>
            <a:ext cx="425120" cy="84502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62293" y="5473733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901659" y="5182821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4400778" y="5537710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5419411" y="5357359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58" name="Oval 57"/>
          <p:cNvSpPr/>
          <p:nvPr/>
        </p:nvSpPr>
        <p:spPr>
          <a:xfrm>
            <a:off x="2731409" y="5814709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</p:txBody>
      </p:sp>
      <p:cxnSp>
        <p:nvCxnSpPr>
          <p:cNvPr id="69" name="Curved Connector 68"/>
          <p:cNvCxnSpPr>
            <a:stCxn id="58" idx="0"/>
            <a:endCxn id="11" idx="4"/>
          </p:cNvCxnSpPr>
          <p:nvPr/>
        </p:nvCxnSpPr>
        <p:spPr>
          <a:xfrm rot="16200000" flipV="1">
            <a:off x="3332557" y="5516176"/>
            <a:ext cx="597064" cy="1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6553200" y="4241544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Scenario</a:t>
            </a:r>
          </a:p>
        </p:txBody>
      </p:sp>
      <p:cxnSp>
        <p:nvCxnSpPr>
          <p:cNvPr id="92" name="Curved Connector 91"/>
          <p:cNvCxnSpPr>
            <a:stCxn id="12" idx="7"/>
            <a:endCxn id="91" idx="4"/>
          </p:cNvCxnSpPr>
          <p:nvPr/>
        </p:nvCxnSpPr>
        <p:spPr>
          <a:xfrm rot="5400000" flipH="1" flipV="1">
            <a:off x="6793271" y="5304406"/>
            <a:ext cx="834466" cy="484752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7145538" y="5540682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6" name="TextBox 95"/>
          <p:cNvSpPr txBox="1"/>
          <p:nvPr/>
        </p:nvSpPr>
        <p:spPr>
          <a:xfrm>
            <a:off x="3323747" y="5321320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524516" y="5812992"/>
            <a:ext cx="1102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WCS</a:t>
            </a:r>
          </a:p>
          <a:p>
            <a:r>
              <a:rPr lang="en-US" sz="1200" dirty="0" smtClean="0"/>
              <a:t>Requirements Service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4903391" y="4798783"/>
            <a:ext cx="1102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Tiff Extraction</a:t>
            </a:r>
          </a:p>
          <a:p>
            <a:r>
              <a:rPr lang="en-US" sz="1200" dirty="0" smtClean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8595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– Tons of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Modeling: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onnect to different models</a:t>
            </a:r>
          </a:p>
          <a:p>
            <a:pPr lvl="1"/>
            <a:r>
              <a:rPr lang="en-US" sz="2400" dirty="0"/>
              <a:t>w</a:t>
            </a:r>
            <a:r>
              <a:rPr lang="en-US" sz="2400" dirty="0" smtClean="0"/>
              <a:t>ork with different data providers</a:t>
            </a:r>
          </a:p>
          <a:p>
            <a:r>
              <a:rPr lang="en-US" dirty="0" smtClean="0"/>
              <a:t>Provenance:</a:t>
            </a:r>
          </a:p>
          <a:p>
            <a:pPr lvl="1"/>
            <a:r>
              <a:rPr lang="en-US" sz="2400" dirty="0" smtClean="0"/>
              <a:t>Aggregate SADI level provenance with lower level provenance from EDAC and </a:t>
            </a:r>
            <a:r>
              <a:rPr lang="en-US" sz="2400" dirty="0" err="1" smtClean="0"/>
              <a:t>Lifemapper</a:t>
            </a:r>
            <a:endParaRPr lang="en-US" sz="2400" dirty="0" smtClean="0"/>
          </a:p>
          <a:p>
            <a:r>
              <a:rPr lang="en-US" dirty="0" smtClean="0"/>
              <a:t>Reasoning work:</a:t>
            </a:r>
          </a:p>
          <a:p>
            <a:pPr lvl="1"/>
            <a:r>
              <a:rPr lang="en-US" sz="2400" dirty="0"/>
              <a:t>p</a:t>
            </a:r>
            <a:r>
              <a:rPr lang="en-US" sz="2400" dirty="0" smtClean="0"/>
              <a:t>rovide utility for users to identify events</a:t>
            </a:r>
          </a:p>
          <a:p>
            <a:pPr lvl="1"/>
            <a:r>
              <a:rPr lang="en-US" sz="2400" dirty="0"/>
              <a:t>a</a:t>
            </a:r>
            <a:r>
              <a:rPr lang="en-US" sz="2400" dirty="0" smtClean="0"/>
              <a:t>ssociate changing regions with time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Pattern </a:t>
            </a:r>
            <a:r>
              <a:rPr lang="en-US" dirty="0" smtClean="0"/>
              <a:t>for</a:t>
            </a:r>
            <a:r>
              <a:rPr lang="en-US" dirty="0" smtClean="0"/>
              <a:t> Data-to-Model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436557"/>
            <a:ext cx="84057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b="1" i="1" dirty="0"/>
              <a:t>This Model Web would be a system of interoperable computer models and databases communicating primarily via web services</a:t>
            </a:r>
            <a:r>
              <a:rPr lang="en-US" b="1" i="1" dirty="0" smtClean="0"/>
              <a:t>” </a:t>
            </a:r>
            <a:r>
              <a:rPr lang="en-US" b="1" i="1" dirty="0" smtClean="0"/>
              <a:t>– </a:t>
            </a:r>
            <a:r>
              <a:rPr lang="en-US" b="1" dirty="0" smtClean="0"/>
              <a:t>Geller 2009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60543" y="4509500"/>
            <a:ext cx="136431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Species </a:t>
            </a:r>
            <a:r>
              <a:rPr lang="en-US" sz="1600" b="1" dirty="0" smtClean="0"/>
              <a:t>Data (Database)</a:t>
            </a:r>
            <a:endParaRPr lang="en-US" sz="1600" b="1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Web Processing Service)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0" y="2391284"/>
            <a:ext cx="2622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Modeling </a:t>
            </a:r>
            <a:r>
              <a:rPr lang="en-US" sz="1400" b="1" dirty="0" smtClean="0"/>
              <a:t>Environment</a:t>
            </a:r>
          </a:p>
          <a:p>
            <a:r>
              <a:rPr lang="en-US" sz="1400" b="1" dirty="0" smtClean="0"/>
              <a:t>(Web Coverage Service)</a:t>
            </a:r>
            <a:endParaRPr lang="en-US" sz="1400" b="1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688663" y="5640872"/>
            <a:ext cx="7653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and Models are exposed as Open Geospatial Consortium (OGC) services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87772" y="6070540"/>
            <a:ext cx="7380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pattern was suggested and employed by the </a:t>
            </a:r>
            <a:r>
              <a:rPr lang="en-US" dirty="0" err="1"/>
              <a:t>eHabitat</a:t>
            </a:r>
            <a:r>
              <a:rPr lang="en-US" dirty="0"/>
              <a:t>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Potential </a:t>
            </a:r>
            <a:r>
              <a:rPr lang="en-US" dirty="0" smtClean="0"/>
              <a:t>Limitations of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cxnSp>
        <p:nvCxnSpPr>
          <p:cNvPr id="82" name="Curved Connector 81"/>
          <p:cNvCxnSpPr>
            <a:stCxn id="60" idx="1"/>
            <a:endCxn id="59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59" idx="3"/>
            <a:endCxn id="72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63" idx="3"/>
            <a:endCxn id="59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28869" y="2218699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4229697"/>
            <a:ext cx="1879582" cy="1087354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388725" y="1222103"/>
            <a:ext cx="132141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36010" y="2169749"/>
            <a:ext cx="660409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</a:t>
            </a:r>
            <a:r>
              <a:rPr lang="en-US" dirty="0" smtClean="0">
                <a:solidFill>
                  <a:srgbClr val="FF0000"/>
                </a:solidFill>
              </a:rPr>
              <a:t>Disparities: formats and type transformations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358767"/>
            <a:ext cx="3453960" cy="49690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Where </a:t>
            </a:r>
            <a:r>
              <a:rPr lang="en-US" dirty="0" smtClean="0"/>
              <a:t>can I find relevant data</a:t>
            </a:r>
            <a:r>
              <a:rPr lang="en-US" dirty="0" smtClean="0"/>
              <a:t>?</a:t>
            </a:r>
            <a:endParaRPr lang="en-US" dirty="0" smtClean="0"/>
          </a:p>
        </p:txBody>
      </p:sp>
      <p:sp>
        <p:nvSpPr>
          <p:cNvPr id="30" name="Rounded Rectangular Callout 29"/>
          <p:cNvSpPr/>
          <p:nvPr/>
        </p:nvSpPr>
        <p:spPr>
          <a:xfrm>
            <a:off x="2308132" y="2483163"/>
            <a:ext cx="3453960" cy="783686"/>
          </a:xfrm>
          <a:prstGeom prst="wedgeRoundRectCallout">
            <a:avLst>
              <a:gd name="adj1" fmla="val -45639"/>
              <a:gd name="adj2" fmla="val 1372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transformations are required to satisfy requirements?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Modeling Service (Web Processing Service)</a:t>
            </a:r>
            <a:endParaRPr lang="en-US" dirty="0"/>
          </a:p>
        </p:txBody>
      </p:sp>
      <p:sp>
        <p:nvSpPr>
          <p:cNvPr id="60" name="Magnetic Disk 59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63" name="Data 62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4" name="Data 63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Data 64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Data 65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ounded Rectangle 71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Rounded Rectangular Callout 76"/>
          <p:cNvSpPr/>
          <p:nvPr/>
        </p:nvSpPr>
        <p:spPr>
          <a:xfrm>
            <a:off x="2336011" y="4870988"/>
            <a:ext cx="3453960" cy="993956"/>
          </a:xfrm>
          <a:prstGeom prst="wedgeRoundRectCallout">
            <a:avLst>
              <a:gd name="adj1" fmla="val -55733"/>
              <a:gd name="adj2" fmla="val -96425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metadata standard(s) are </a:t>
            </a:r>
            <a:r>
              <a:rPr lang="en-US" dirty="0" smtClean="0"/>
              <a:t>being employed? Is the data relevant for my purposes?</a:t>
            </a:r>
            <a:endParaRPr lang="en-US" dirty="0" smtClean="0"/>
          </a:p>
        </p:txBody>
      </p:sp>
      <p:sp>
        <p:nvSpPr>
          <p:cNvPr id="78" name="TextBox 77"/>
          <p:cNvSpPr txBox="1"/>
          <p:nvPr/>
        </p:nvSpPr>
        <p:spPr>
          <a:xfrm>
            <a:off x="2336011" y="5895106"/>
            <a:ext cx="25075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Metadata interpretation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6" grpId="0"/>
      <p:bldP spid="27" grpId="0"/>
      <p:bldP spid="28" grpId="0" animBg="1"/>
      <p:bldP spid="30" grpId="0" animBg="1"/>
      <p:bldP spid="77" grpId="0" animBg="1"/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6842368" y="4546350"/>
            <a:ext cx="1685696" cy="6332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34953" y="4527263"/>
            <a:ext cx="610424" cy="1281824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7785" y="3959671"/>
            <a:ext cx="481184" cy="1325400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streamlines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</a:t>
            </a:r>
            <a:r>
              <a:rPr lang="en-US" dirty="0" smtClean="0"/>
              <a:t>services through semantic mediation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7" y="3440786"/>
            <a:ext cx="2076525" cy="284435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>
            <a:off x="4457602" y="4862963"/>
            <a:ext cx="2384766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381078" y="6356350"/>
            <a:ext cx="2941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ELSEWeb</a:t>
            </a:r>
            <a:r>
              <a:rPr lang="en-US" sz="1400" b="1" dirty="0" smtClean="0"/>
              <a:t> Semantic Mediation Layer</a:t>
            </a:r>
            <a:endParaRPr lang="en-US" sz="1400" b="1" dirty="0"/>
          </a:p>
        </p:txBody>
      </p:sp>
      <p:sp>
        <p:nvSpPr>
          <p:cNvPr id="38" name="Magnetic Disk 37"/>
          <p:cNvSpPr/>
          <p:nvPr/>
        </p:nvSpPr>
        <p:spPr>
          <a:xfrm>
            <a:off x="2533381" y="3576675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016029" y="3526202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07137" y="4353508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784" y="5074551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Lifemapper</a:t>
            </a:r>
            <a:r>
              <a:rPr lang="en-US" b="1" dirty="0" smtClean="0"/>
              <a:t> Species Data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1" y="2513587"/>
            <a:ext cx="3542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Earth Data Analysis (EDAC) </a:t>
            </a:r>
            <a:r>
              <a:rPr lang="en-US" sz="1600" b="1" dirty="0" smtClean="0"/>
              <a:t>WCS Data</a:t>
            </a:r>
            <a:endParaRPr lang="en-US" sz="16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45833" y="5626021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2533381" y="4381778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333050" y="337306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2331274" y="419165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42888" y="491450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4021140" y="3445834"/>
            <a:ext cx="2680672" cy="339730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Supports Data Discovery</a:t>
            </a:r>
            <a:endParaRPr lang="en-US" dirty="0"/>
          </a:p>
        </p:txBody>
      </p:sp>
      <p:sp>
        <p:nvSpPr>
          <p:cNvPr id="62" name="Rounded Rectangle 61"/>
          <p:cNvSpPr/>
          <p:nvPr/>
        </p:nvSpPr>
        <p:spPr>
          <a:xfrm>
            <a:off x="4021140" y="4122060"/>
            <a:ext cx="2759475" cy="577223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Provides an extensible set of transformation services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3307949" y="5283431"/>
            <a:ext cx="3547248" cy="381074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Generates adaptor execution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54" grpId="0" animBg="1"/>
      <p:bldP spid="55" grpId="0" animBg="1"/>
      <p:bldP spid="61" grpId="0" animBg="1"/>
      <p:bldP spid="62" grpId="0" animBg="1"/>
      <p:bldP spid="7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112059" y="1585461"/>
            <a:ext cx="298834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12059" y="5008481"/>
            <a:ext cx="575255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12059" y="2923708"/>
            <a:ext cx="8566566" cy="21069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2997987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  <a:endParaRPr lang="en-US" sz="1100" b="1" dirty="0">
              <a:latin typeface="Verdana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404954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2921102" y="4177331"/>
            <a:ext cx="2767029" cy="601194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r>
              <a:rPr lang="en-US" sz="1400" dirty="0" smtClean="0"/>
              <a:t> + </a:t>
            </a:r>
            <a:r>
              <a:rPr lang="en-US" sz="1400" dirty="0" smtClean="0"/>
              <a:t>Pellet</a:t>
            </a:r>
          </a:p>
          <a:p>
            <a:pPr algn="ctr"/>
            <a:r>
              <a:rPr lang="en-US" sz="1400" dirty="0" smtClean="0"/>
              <a:t>(</a:t>
            </a:r>
            <a:r>
              <a:rPr lang="en-US" sz="1400" dirty="0" smtClean="0"/>
              <a:t>handles adaptor </a:t>
            </a:r>
            <a:r>
              <a:rPr lang="en-US" sz="1400" dirty="0" smtClean="0"/>
              <a:t>orchestration)</a:t>
            </a:r>
            <a:endParaRPr lang="en-US" sz="1400" dirty="0" smtClean="0"/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36335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905489"/>
            <a:ext cx="5938" cy="28101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>
            <a:off x="2403525" y="4477519"/>
            <a:ext cx="517577" cy="40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955082" y="5230470"/>
            <a:ext cx="1203680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304617" y="4778525"/>
            <a:ext cx="6148" cy="39028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136203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2456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25957"/>
            <a:ext cx="3486783" cy="1977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Folded Corner 100"/>
          <p:cNvSpPr/>
          <p:nvPr/>
        </p:nvSpPr>
        <p:spPr>
          <a:xfrm>
            <a:off x="4310745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856536" y="5168814"/>
            <a:ext cx="2908458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16" y="5675940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509938"/>
            <a:ext cx="0" cy="16600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01732" y="2933331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539071" y="401211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919627" y="415342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Harvesting from Earth </a:t>
            </a:r>
            <a:r>
              <a:rPr lang="en-US" sz="3600" dirty="0" smtClean="0"/>
              <a:t>Data Analysis Center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356090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380072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475771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341486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77093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66428" y="4831171"/>
            <a:ext cx="4286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WCS Data = Multipart MIME = Payload Tiff + Metadata</a:t>
            </a:r>
            <a:endParaRPr lang="en-US" sz="1400" b="1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7209711" y="454896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7988203" y="3586902"/>
            <a:ext cx="669328" cy="85921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77646" y="3582937"/>
            <a:ext cx="30961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Harvesting</a:t>
            </a:r>
            <a:r>
              <a:rPr lang="en-US" sz="1400" dirty="0" smtClean="0"/>
              <a:t>: </a:t>
            </a:r>
            <a:r>
              <a:rPr lang="en-US" sz="1400" dirty="0" smtClean="0"/>
              <a:t>translate metadata descriptions into our </a:t>
            </a:r>
            <a:r>
              <a:rPr lang="en-US" sz="1400" dirty="0" err="1" smtClean="0"/>
              <a:t>ELSEWeb</a:t>
            </a:r>
            <a:r>
              <a:rPr lang="en-US" sz="1400" dirty="0" smtClean="0"/>
              <a:t> data model </a:t>
            </a:r>
            <a:endParaRPr lang="en-US" sz="14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74350"/>
              </p:ext>
            </p:extLst>
          </p:nvPr>
        </p:nvGraphicFramePr>
        <p:xfrm>
          <a:off x="193700" y="5734469"/>
          <a:ext cx="8229600" cy="813760"/>
        </p:xfrm>
        <a:graphic>
          <a:graphicData uri="http://schemas.openxmlformats.org/drawingml/2006/table">
            <a:tbl>
              <a:tblPr/>
              <a:tblGrid>
                <a:gridCol w="1221500"/>
                <a:gridCol w="2101395"/>
                <a:gridCol w="2474056"/>
                <a:gridCol w="2432649"/>
              </a:tblGrid>
              <a:tr h="159416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CF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dew_point_temperature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precipitation_amount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Millimeters times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air_temperature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3064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GCMD_Science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 SURFACE 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bit field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VEGETATION INDEX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unitless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93700" y="5365137"/>
            <a:ext cx="438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Harvested Data Breakdown of 6656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" grpId="0" animBg="1"/>
      <p:bldP spid="24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Desirable Semantic Metadata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69479" y="3733060"/>
            <a:ext cx="475428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Data </a:t>
            </a:r>
            <a:r>
              <a:rPr lang="en-US" sz="1600" dirty="0" smtClean="0"/>
              <a:t>Catalog </a:t>
            </a:r>
            <a:r>
              <a:rPr lang="en-US" sz="1600" dirty="0" smtClean="0"/>
              <a:t>Vocabulary (DCAT): Describes non-RDF datasets in terms of spatial/temporal coverage, format, and themes</a:t>
            </a:r>
            <a:endParaRPr lang="en-US" sz="16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2292" y="2721384"/>
            <a:ext cx="2556040" cy="5831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7022" y="2596864"/>
            <a:ext cx="519610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Observation Ontology (OBOE): Describes data in terms of entities (i.e., the physical thing being measured and it characteristics (i.e., properties)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379001" y="5073358"/>
            <a:ext cx="344475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Provenance Ontology (PROV-O): W3C recommendation for interchanging provenance modeled in PROV</a:t>
            </a:r>
            <a:endParaRPr lang="en-US" sz="16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29183" y="3807772"/>
            <a:ext cx="3550155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Where can I get the data?</a:t>
            </a:r>
            <a:endParaRPr lang="en-US" sz="2400" b="1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29183" y="4702515"/>
            <a:ext cx="5398074" cy="138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How was the data </a:t>
            </a:r>
            <a:r>
              <a:rPr lang="en-US" sz="2400" b="1" dirty="0" smtClean="0"/>
              <a:t>generated</a:t>
            </a: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Who was responsible for publishing?</a:t>
            </a:r>
          </a:p>
          <a:p>
            <a:pPr marL="0" indent="0">
              <a:buNone/>
            </a:pPr>
            <a:r>
              <a:rPr lang="en-US" sz="2400" b="1" dirty="0" smtClean="0"/>
              <a:t>When was it generated?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57199" y="1846266"/>
            <a:ext cx="8096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dirty="0" err="1"/>
              <a:t>ELSEWeb</a:t>
            </a:r>
            <a:r>
              <a:rPr lang="en-US" dirty="0"/>
              <a:t> Semantic Data model was designed to support the following concerns: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/>
      <p:bldP spid="10" grpId="0" animBg="1"/>
      <p:bldP spid="11" grpId="0" animBg="1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 </a:t>
            </a:r>
            <a:r>
              <a:rPr lang="en-US" dirty="0" smtClean="0"/>
              <a:t>Semantic </a:t>
            </a:r>
            <a:r>
              <a:rPr lang="en-US" dirty="0" smtClean="0"/>
              <a:t>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651882" y="2896057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effectLst/>
              </a:rPr>
              <a:t>WCSCoverage</a:t>
            </a:r>
            <a:endParaRPr lang="en-US" sz="2400" dirty="0" smtClean="0">
              <a:effectLst/>
            </a:endParaRPr>
          </a:p>
          <a:p>
            <a:r>
              <a:rPr lang="en-US" sz="2400" b="0" dirty="0" smtClean="0">
                <a:effectLst/>
              </a:rPr>
              <a:t>Dataset</a:t>
            </a:r>
            <a:endParaRPr lang="en-US" sz="2400" b="0" dirty="0">
              <a:effectLst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V="1">
            <a:off x="4619530" y="2291435"/>
            <a:ext cx="621" cy="60462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>
            <a:off x="5587177" y="3311556"/>
            <a:ext cx="1849289" cy="2113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>
            <a:off x="2555285" y="3311556"/>
            <a:ext cx="1096597" cy="211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727054"/>
            <a:ext cx="5052" cy="5072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494052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77483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445319" y="1780973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07710" y="3032058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580692" y="3019606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485585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808640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711522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12047" y="624607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69248" y="6161408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809941" y="4950942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487477" y="237290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9" name="Round Single Corner Rectangle 38"/>
          <p:cNvSpPr/>
          <p:nvPr/>
        </p:nvSpPr>
        <p:spPr bwMode="auto">
          <a:xfrm>
            <a:off x="299087" y="5389789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0194" y="5278678"/>
            <a:ext cx="1344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ELSEWeb</a:t>
            </a:r>
            <a:endParaRPr lang="en-US" sz="2400" b="0" dirty="0"/>
          </a:p>
        </p:txBody>
      </p:sp>
      <p:sp>
        <p:nvSpPr>
          <p:cNvPr id="42" name="TextBox 41"/>
          <p:cNvSpPr txBox="1"/>
          <p:nvPr/>
        </p:nvSpPr>
        <p:spPr>
          <a:xfrm>
            <a:off x="4155472" y="5627615"/>
            <a:ext cx="925554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Agent</a:t>
            </a:r>
            <a:endParaRPr lang="en-US" sz="2400" b="0" dirty="0"/>
          </a:p>
        </p:txBody>
      </p:sp>
      <p:cxnSp>
        <p:nvCxnSpPr>
          <p:cNvPr id="43" name="Straight Arrow Connector 42"/>
          <p:cNvCxnSpPr>
            <a:stCxn id="84" idx="2"/>
            <a:endCxn id="42" idx="0"/>
          </p:cNvCxnSpPr>
          <p:nvPr/>
        </p:nvCxnSpPr>
        <p:spPr bwMode="auto">
          <a:xfrm>
            <a:off x="4614478" y="4695969"/>
            <a:ext cx="3771" cy="93164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6" name="TextBox 45"/>
          <p:cNvSpPr txBox="1"/>
          <p:nvPr/>
        </p:nvSpPr>
        <p:spPr>
          <a:xfrm>
            <a:off x="4591186" y="50530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</a:t>
            </a:r>
            <a:r>
              <a:rPr lang="en-US" sz="1200" dirty="0" err="1" smtClean="0"/>
              <a:t>rov:wasAssociatedWith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124884" y="6253741"/>
            <a:ext cx="57060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ontology.cybershare.utep.edu</a:t>
            </a:r>
            <a:r>
              <a:rPr lang="en-US" sz="1600" b="1" dirty="0"/>
              <a:t>/</a:t>
            </a:r>
            <a:r>
              <a:rPr lang="en-US" sz="1600" b="1" dirty="0" err="1"/>
              <a:t>ELSEWeb</a:t>
            </a:r>
            <a:r>
              <a:rPr lang="en-US" sz="1600" b="1" dirty="0"/>
              <a:t>/</a:t>
            </a:r>
            <a:r>
              <a:rPr lang="en-US" sz="1600" b="1" dirty="0" err="1"/>
              <a:t>elsewebdata.owl</a:t>
            </a:r>
            <a:endParaRPr lang="en-US" sz="1600" b="1" dirty="0"/>
          </a:p>
        </p:txBody>
      </p:sp>
      <p:sp>
        <p:nvSpPr>
          <p:cNvPr id="4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23B230E7-971B-F545-A5C5-551EC8F7F6B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2195</TotalTime>
  <Words>1886</Words>
  <Application>Microsoft Macintosh PowerPoint</Application>
  <PresentationFormat>On-screen Show (4:3)</PresentationFormat>
  <Paragraphs>399</Paragraphs>
  <Slides>24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ELSEWeb meets SADI: Supporting Data-to-Model Integration for Biodiversity Forecasting</vt:lpstr>
      <vt:lpstr>Outline</vt:lpstr>
      <vt:lpstr>A Pattern for Data-to-Model Web</vt:lpstr>
      <vt:lpstr>Potential Limitations of Pattern</vt:lpstr>
      <vt:lpstr>Earth, Life, and Semantic Web</vt:lpstr>
      <vt:lpstr>ELSEWeb Components</vt:lpstr>
      <vt:lpstr>Harvesting from Earth Data Analysis Center</vt:lpstr>
      <vt:lpstr>Desirable Semantic Metadata Model</vt:lpstr>
      <vt:lpstr>Partial Semantic Data Model</vt:lpstr>
      <vt:lpstr>Mapping CF to OBOE</vt:lpstr>
      <vt:lpstr>Describing Adaptors using SADI</vt:lpstr>
      <vt:lpstr>An Example SADI Service: Tiff Scenario Extraction</vt:lpstr>
      <vt:lpstr>PowerPoint Presentation</vt:lpstr>
      <vt:lpstr>Coordinating Adaptor Execution</vt:lpstr>
      <vt:lpstr>Experiment Specification Ontology</vt:lpstr>
      <vt:lpstr>Use Case: Chihuahuan Desert Encroachment</vt:lpstr>
      <vt:lpstr>Transition from Grassland to Desert</vt:lpstr>
      <vt:lpstr>Implications of an Encroaching Desert Ecosystem</vt:lpstr>
      <vt:lpstr>Chihuahuan Related Inquiries</vt:lpstr>
      <vt:lpstr>A Chihuahuan Desert Experiment Specification</vt:lpstr>
      <vt:lpstr>A Chihuahuan Desert Experiment Specification</vt:lpstr>
      <vt:lpstr>Ultimate ELSEWeb Goal</vt:lpstr>
      <vt:lpstr>ELSEWeb and Prov-o</vt:lpstr>
      <vt:lpstr>Future Work – Tons of it!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569</cp:revision>
  <dcterms:created xsi:type="dcterms:W3CDTF">2013-11-06T02:05:54Z</dcterms:created>
  <dcterms:modified xsi:type="dcterms:W3CDTF">2013-11-15T01:35:43Z</dcterms:modified>
</cp:coreProperties>
</file>

<file path=docProps/thumbnail.jpeg>
</file>